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703" r:id="rId2"/>
    <p:sldId id="394" r:id="rId3"/>
    <p:sldId id="839" r:id="rId4"/>
    <p:sldId id="870" r:id="rId5"/>
    <p:sldId id="871" r:id="rId6"/>
    <p:sldId id="840" r:id="rId7"/>
    <p:sldId id="841" r:id="rId8"/>
    <p:sldId id="842" r:id="rId9"/>
    <p:sldId id="872" r:id="rId10"/>
    <p:sldId id="843" r:id="rId11"/>
    <p:sldId id="844" r:id="rId12"/>
    <p:sldId id="874" r:id="rId13"/>
    <p:sldId id="845" r:id="rId14"/>
    <p:sldId id="873" r:id="rId15"/>
    <p:sldId id="846" r:id="rId16"/>
    <p:sldId id="847" r:id="rId17"/>
    <p:sldId id="848" r:id="rId18"/>
    <p:sldId id="849" r:id="rId19"/>
    <p:sldId id="869" r:id="rId20"/>
    <p:sldId id="850" r:id="rId21"/>
    <p:sldId id="851" r:id="rId22"/>
    <p:sldId id="852" r:id="rId23"/>
    <p:sldId id="853" r:id="rId24"/>
    <p:sldId id="854" r:id="rId25"/>
    <p:sldId id="855" r:id="rId26"/>
    <p:sldId id="856" r:id="rId27"/>
    <p:sldId id="857" r:id="rId28"/>
    <p:sldId id="858" r:id="rId29"/>
    <p:sldId id="867" r:id="rId30"/>
    <p:sldId id="859" r:id="rId31"/>
    <p:sldId id="868" r:id="rId32"/>
    <p:sldId id="861" r:id="rId33"/>
    <p:sldId id="862" r:id="rId34"/>
    <p:sldId id="863" r:id="rId35"/>
    <p:sldId id="864" r:id="rId36"/>
    <p:sldId id="865" r:id="rId37"/>
    <p:sldId id="866" r:id="rId38"/>
    <p:sldId id="875" r:id="rId39"/>
    <p:sldId id="876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D93238"/>
    <a:srgbClr val="FFFF00"/>
    <a:srgbClr val="C0C0C0"/>
    <a:srgbClr val="B2B2B2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22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C13CD5B-0204-4720-83B2-D048B1B9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4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4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44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0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0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24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41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71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2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69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0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4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60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31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13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91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7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64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71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34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16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84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875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193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87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35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819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3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76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3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77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77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0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9F3B-D01A-4B80-A8AA-042D9B80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0A88-CA53-4CDF-BD0E-AEFA1A41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BD66-EED6-42EB-94C7-BD851A0A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580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89918"/>
            <a:ext cx="1345721" cy="468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8492494" y="6571207"/>
            <a:ext cx="64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6A35C1-A7AA-4B0B-B54F-6AD71EF4E57F}" type="slidenum">
              <a:rPr lang="en-US" sz="1200">
                <a:solidFill>
                  <a:schemeClr val="tx1"/>
                </a:solidFill>
                <a:latin typeface="Century Gothic" pitchFamily="34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0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B15-0084-42EB-8715-D2F06232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B6AD-6D13-4D0F-BE32-D19F4AD5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EF72-7CC2-4747-B68E-56B373F3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3AAD-AE39-479E-9858-7571DD73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A6F-EA16-4453-8E0C-7AA46D4B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930-B101-4AC6-923D-3FCAA5E3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32E6-3812-4755-AB7A-4D138666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04B0-D64B-4FE2-A4FF-56CAA9D3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DD0022-3B45-45DA-9188-8BBB7753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438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latin typeface="Comic Sans MS" pitchFamily="66" charset="0"/>
              </a:rPr>
              <a:t>Signal Processing Lab</a:t>
            </a: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276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1E2F1-465B-4B25-AA12-79A4532ED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555" y="533400"/>
            <a:ext cx="3888889" cy="1645920"/>
          </a:xfrm>
          <a:prstGeom prst="rect">
            <a:avLst/>
          </a:prstGeom>
        </p:spPr>
      </p:pic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31D64F-31D3-494F-9443-A7CF3C2764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5" y="5136120"/>
            <a:ext cx="3888889" cy="1645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154DD8-52B2-4906-BB08-F4DBDC0739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5" y="2054446"/>
            <a:ext cx="3888889" cy="1645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10EF30-3E06-47EC-814A-BE84088088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5" y="3584292"/>
            <a:ext cx="3888889" cy="1645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044A84-2D6B-43AD-9C8D-DD3D546D20B1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RMSD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2185F8-E981-4654-A4A0-2157130D9DD1}"/>
              </a:ext>
            </a:extLst>
          </p:cNvPr>
          <p:cNvSpPr txBox="1"/>
          <p:nvPr/>
        </p:nvSpPr>
        <p:spPr>
          <a:xfrm>
            <a:off x="2362200" y="62371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CF39D-D52B-43DF-9032-7EDC2519E9AC}"/>
              </a:ext>
            </a:extLst>
          </p:cNvPr>
          <p:cNvSpPr txBox="1"/>
          <p:nvPr/>
        </p:nvSpPr>
        <p:spPr>
          <a:xfrm>
            <a:off x="2350321" y="216718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1D117-95B2-4DDC-BDDD-FA7EEE4C5A78}"/>
              </a:ext>
            </a:extLst>
          </p:cNvPr>
          <p:cNvSpPr txBox="1"/>
          <p:nvPr/>
        </p:nvSpPr>
        <p:spPr>
          <a:xfrm>
            <a:off x="2362200" y="369878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BBFB5-30C5-4CDE-94B2-E8AAA24563F4}"/>
              </a:ext>
            </a:extLst>
          </p:cNvPr>
          <p:cNvSpPr txBox="1"/>
          <p:nvPr/>
        </p:nvSpPr>
        <p:spPr>
          <a:xfrm>
            <a:off x="2319841" y="534470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1B646C0-E7A2-4B8D-BF73-538B7764649D}"/>
              </a:ext>
            </a:extLst>
          </p:cNvPr>
          <p:cNvSpPr/>
          <p:nvPr/>
        </p:nvSpPr>
        <p:spPr>
          <a:xfrm>
            <a:off x="4953000" y="2054446"/>
            <a:ext cx="1447800" cy="2769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46431D-A74B-4B44-9781-6001674A7CAA}"/>
              </a:ext>
            </a:extLst>
          </p:cNvPr>
          <p:cNvSpPr/>
          <p:nvPr/>
        </p:nvSpPr>
        <p:spPr>
          <a:xfrm>
            <a:off x="4953000" y="3585947"/>
            <a:ext cx="1447800" cy="2769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FE112B-5FFC-4A1D-AF4D-15E64FE3D654}"/>
              </a:ext>
            </a:extLst>
          </p:cNvPr>
          <p:cNvSpPr/>
          <p:nvPr/>
        </p:nvSpPr>
        <p:spPr>
          <a:xfrm>
            <a:off x="4914900" y="5119042"/>
            <a:ext cx="800100" cy="2769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628E6-4A02-4C12-8800-332173368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5" y="5160416"/>
            <a:ext cx="3888889" cy="1645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D83918-31C6-4ABD-B2F5-11280D133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4" y="3627309"/>
            <a:ext cx="3888889" cy="164592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1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E70A48-2CD1-41E8-B48A-048DC1F696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4" y="2089252"/>
            <a:ext cx="3888889" cy="1645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C1E2F1-465B-4B25-AA12-79A4532ED3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555" y="546652"/>
            <a:ext cx="3888889" cy="1645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247708-B4C2-45FA-A8B2-E587A3C320AD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34941-78FF-4213-9FD0-49C52EDD2268}"/>
              </a:ext>
            </a:extLst>
          </p:cNvPr>
          <p:cNvSpPr txBox="1"/>
          <p:nvPr/>
        </p:nvSpPr>
        <p:spPr>
          <a:xfrm>
            <a:off x="2286000" y="62371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C9774-304E-4667-A1BB-E7D98C8EB85B}"/>
              </a:ext>
            </a:extLst>
          </p:cNvPr>
          <p:cNvSpPr txBox="1"/>
          <p:nvPr/>
        </p:nvSpPr>
        <p:spPr>
          <a:xfrm>
            <a:off x="2362200" y="21895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Smoothing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7AF0A-26C4-4FD9-B069-E86CBE5C67D2}"/>
              </a:ext>
            </a:extLst>
          </p:cNvPr>
          <p:cNvSpPr txBox="1"/>
          <p:nvPr/>
        </p:nvSpPr>
        <p:spPr>
          <a:xfrm>
            <a:off x="2362200" y="374875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Smoothing 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53211-73DF-4481-BE17-41333875BC2A}"/>
              </a:ext>
            </a:extLst>
          </p:cNvPr>
          <p:cNvSpPr txBox="1"/>
          <p:nvPr/>
        </p:nvSpPr>
        <p:spPr>
          <a:xfrm>
            <a:off x="2362200" y="5284799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Smoothing 160</a:t>
            </a:r>
          </a:p>
        </p:txBody>
      </p:sp>
    </p:spTree>
    <p:extLst>
      <p:ext uri="{BB962C8B-B14F-4D97-AF65-F5344CB8AC3E}">
        <p14:creationId xmlns:p14="http://schemas.microsoft.com/office/powerpoint/2010/main" val="219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75632" y="0"/>
            <a:ext cx="37689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Smoothing the data 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38540" y="1600200"/>
            <a:ext cx="75600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Smoothing: </a:t>
            </a:r>
          </a:p>
          <a:p>
            <a:endParaRPr lang="en-US" sz="2000" b="1" dirty="0">
              <a:latin typeface="Comic Sans MS" pitchFamily="66" charset="0"/>
            </a:endParaRPr>
          </a:p>
          <a:p>
            <a:r>
              <a:rPr lang="en-US" sz="2000" dirty="0" err="1">
                <a:latin typeface="Comic Sans MS" pitchFamily="66" charset="0"/>
              </a:rPr>
              <a:t>dfs</a:t>
            </a:r>
            <a:r>
              <a:rPr lang="en-US" sz="2000" dirty="0">
                <a:latin typeface="Comic Sans MS" pitchFamily="66" charset="0"/>
              </a:rPr>
              <a:t>[filename]['</a:t>
            </a:r>
            <a:r>
              <a:rPr lang="en-US" sz="2000" dirty="0" err="1">
                <a:latin typeface="Comic Sans MS" pitchFamily="66" charset="0"/>
              </a:rPr>
              <a:t>int</a:t>
            </a:r>
            <a:r>
              <a:rPr lang="en-US" sz="2000" dirty="0">
                <a:latin typeface="Comic Sans MS" pitchFamily="66" charset="0"/>
              </a:rPr>
              <a:t>-smooth'] = </a:t>
            </a:r>
            <a:r>
              <a:rPr lang="en-US" sz="2000" dirty="0" err="1">
                <a:latin typeface="Comic Sans MS" pitchFamily="66" charset="0"/>
              </a:rPr>
              <a:t>np.convolve</a:t>
            </a:r>
            <a:r>
              <a:rPr lang="en-US" sz="2000" dirty="0">
                <a:latin typeface="Comic Sans MS" pitchFamily="66" charset="0"/>
              </a:rPr>
              <a:t>(w2/w2.sum(),</a:t>
            </a:r>
            <a:r>
              <a:rPr lang="en-US" sz="2000" dirty="0" err="1">
                <a:latin typeface="Comic Sans MS" pitchFamily="66" charset="0"/>
              </a:rPr>
              <a:t>dfs</a:t>
            </a:r>
            <a:r>
              <a:rPr lang="en-US" sz="2000" dirty="0">
                <a:latin typeface="Comic Sans MS" pitchFamily="66" charset="0"/>
              </a:rPr>
              <a:t>[filename]['intensity'],'same')</a:t>
            </a:r>
          </a:p>
          <a:p>
            <a:endParaRPr lang="en-US" sz="2000" dirty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7B1F69-28B4-4176-97D8-7CC5BF7B5A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39" y="5167042"/>
            <a:ext cx="3921163" cy="1645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A58BF9-049C-43B3-A773-55AE0305A9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0" y="3631852"/>
            <a:ext cx="3921163" cy="164592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1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31D839-38D8-4C68-9035-0064D85F2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39" y="2080309"/>
            <a:ext cx="3921163" cy="1645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C1E2F1-465B-4B25-AA12-79A4532ED3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555" y="546652"/>
            <a:ext cx="3888889" cy="1645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0182AB-3E90-42DF-AE7C-021D00E91119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63436-92A8-4AEA-840F-2EA44B6E4AF2}"/>
              </a:ext>
            </a:extLst>
          </p:cNvPr>
          <p:cNvSpPr txBox="1"/>
          <p:nvPr/>
        </p:nvSpPr>
        <p:spPr>
          <a:xfrm>
            <a:off x="2286000" y="62371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57043-A821-4893-A630-42587FD3D949}"/>
              </a:ext>
            </a:extLst>
          </p:cNvPr>
          <p:cNvSpPr txBox="1"/>
          <p:nvPr/>
        </p:nvSpPr>
        <p:spPr>
          <a:xfrm>
            <a:off x="2819400" y="21895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Derivative of smoothing 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8AEC17-0773-4FAF-8E94-62C63B8DDFBB}"/>
              </a:ext>
            </a:extLst>
          </p:cNvPr>
          <p:cNvSpPr txBox="1"/>
          <p:nvPr/>
        </p:nvSpPr>
        <p:spPr>
          <a:xfrm>
            <a:off x="2819400" y="374875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Derivative of smoothing 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7B4B28-1A6E-4D49-B2A9-C4593F25AD2B}"/>
              </a:ext>
            </a:extLst>
          </p:cNvPr>
          <p:cNvSpPr txBox="1"/>
          <p:nvPr/>
        </p:nvSpPr>
        <p:spPr>
          <a:xfrm>
            <a:off x="2819400" y="5284799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Derivative of smoothing 160</a:t>
            </a:r>
          </a:p>
        </p:txBody>
      </p:sp>
    </p:spTree>
    <p:extLst>
      <p:ext uri="{BB962C8B-B14F-4D97-AF65-F5344CB8AC3E}">
        <p14:creationId xmlns:p14="http://schemas.microsoft.com/office/powerpoint/2010/main" val="174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1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94167" y="0"/>
            <a:ext cx="5331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Derivative of smoothed data 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38540" y="1600200"/>
            <a:ext cx="75600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Derivative:</a:t>
            </a:r>
          </a:p>
          <a:p>
            <a:endParaRPr lang="en-US" sz="2000" b="1" dirty="0">
              <a:latin typeface="Comic Sans MS" pitchFamily="66" charset="0"/>
            </a:endParaRPr>
          </a:p>
          <a:p>
            <a:r>
              <a:rPr lang="en-US" sz="2000" dirty="0" err="1">
                <a:latin typeface="Comic Sans MS" pitchFamily="66" charset="0"/>
              </a:rPr>
              <a:t>dfs</a:t>
            </a:r>
            <a:r>
              <a:rPr lang="en-US" sz="2000" dirty="0">
                <a:latin typeface="Comic Sans MS" pitchFamily="66" charset="0"/>
              </a:rPr>
              <a:t>[filename]['</a:t>
            </a:r>
            <a:r>
              <a:rPr lang="en-US" sz="2000" dirty="0" err="1">
                <a:latin typeface="Comic Sans MS" pitchFamily="66" charset="0"/>
              </a:rPr>
              <a:t>int</a:t>
            </a:r>
            <a:r>
              <a:rPr lang="en-US" sz="2000" dirty="0">
                <a:latin typeface="Comic Sans MS" pitchFamily="66" charset="0"/>
              </a:rPr>
              <a:t>-diff']=</a:t>
            </a:r>
            <a:r>
              <a:rPr lang="en-US" sz="2000" dirty="0" err="1">
                <a:latin typeface="Comic Sans MS" pitchFamily="66" charset="0"/>
              </a:rPr>
              <a:t>dfs</a:t>
            </a:r>
            <a:r>
              <a:rPr lang="en-US" sz="2000" dirty="0">
                <a:latin typeface="Comic Sans MS" pitchFamily="66" charset="0"/>
              </a:rPr>
              <a:t>[filename]['</a:t>
            </a:r>
            <a:r>
              <a:rPr lang="en-US" sz="2000" dirty="0" err="1">
                <a:latin typeface="Comic Sans MS" pitchFamily="66" charset="0"/>
              </a:rPr>
              <a:t>int</a:t>
            </a:r>
            <a:r>
              <a:rPr lang="en-US" sz="2000" dirty="0">
                <a:latin typeface="Comic Sans MS" pitchFamily="66" charset="0"/>
              </a:rPr>
              <a:t>-smooth'].diff()</a:t>
            </a:r>
          </a:p>
          <a:p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91A08-C8A3-4D24-955F-C91D6D759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72" y="5152257"/>
            <a:ext cx="3888889" cy="1645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42BC8-4482-4B06-A82B-F2308BC8A2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72" y="3617067"/>
            <a:ext cx="3888889" cy="164592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1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65B42D-6D4D-429D-8E00-DF1296991A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72" y="2083410"/>
            <a:ext cx="3888889" cy="1645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C1E2F1-465B-4B25-AA12-79A4532ED3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555" y="546652"/>
            <a:ext cx="3888889" cy="1645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1C9179-A535-41BA-8D9E-45FB24B618BC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D9660-F221-4602-8292-B5544A31324A}"/>
              </a:ext>
            </a:extLst>
          </p:cNvPr>
          <p:cNvSpPr txBox="1"/>
          <p:nvPr/>
        </p:nvSpPr>
        <p:spPr>
          <a:xfrm>
            <a:off x="2362200" y="62371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48CDD-C1FA-4683-AC5E-EE0B78E6C177}"/>
              </a:ext>
            </a:extLst>
          </p:cNvPr>
          <p:cNvSpPr txBox="1"/>
          <p:nvPr/>
        </p:nvSpPr>
        <p:spPr>
          <a:xfrm>
            <a:off x="2655121" y="216718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maxima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81FA2-671F-452F-B59A-2B40DC1D5FF6}"/>
              </a:ext>
            </a:extLst>
          </p:cNvPr>
          <p:cNvSpPr txBox="1"/>
          <p:nvPr/>
        </p:nvSpPr>
        <p:spPr>
          <a:xfrm>
            <a:off x="2667000" y="369878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maxima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E18E8-3CD9-4825-9D04-325D35221D99}"/>
              </a:ext>
            </a:extLst>
          </p:cNvPr>
          <p:cNvSpPr txBox="1"/>
          <p:nvPr/>
        </p:nvSpPr>
        <p:spPr>
          <a:xfrm>
            <a:off x="2624641" y="52578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maxima</a:t>
            </a:r>
          </a:p>
        </p:txBody>
      </p:sp>
    </p:spTree>
    <p:extLst>
      <p:ext uri="{BB962C8B-B14F-4D97-AF65-F5344CB8AC3E}">
        <p14:creationId xmlns:p14="http://schemas.microsoft.com/office/powerpoint/2010/main" val="24636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FF649A-E710-4D53-B41A-73BFEBDFA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72" y="5160549"/>
            <a:ext cx="3888889" cy="1645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CB9CFE-E209-421E-BFA3-970EA1999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72" y="3623791"/>
            <a:ext cx="3888889" cy="164592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1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019322-8783-4404-8E2F-ED12452EA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59" y="2083806"/>
            <a:ext cx="3888889" cy="1645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C1E2F1-465B-4B25-AA12-79A4532ED3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555" y="546652"/>
            <a:ext cx="3888889" cy="1645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BA04B0-DF87-48EC-AE11-36A7B95AF370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FAFF6-368B-4A04-B789-612CAD6C9A09}"/>
              </a:ext>
            </a:extLst>
          </p:cNvPr>
          <p:cNvSpPr txBox="1"/>
          <p:nvPr/>
        </p:nvSpPr>
        <p:spPr>
          <a:xfrm>
            <a:off x="2362200" y="62371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FD933-4166-46D2-98BB-ABDB3A31CDC8}"/>
              </a:ext>
            </a:extLst>
          </p:cNvPr>
          <p:cNvSpPr txBox="1"/>
          <p:nvPr/>
        </p:nvSpPr>
        <p:spPr>
          <a:xfrm>
            <a:off x="2655121" y="216718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minima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1C79DC-6C07-4260-A2A3-070E76CC0244}"/>
              </a:ext>
            </a:extLst>
          </p:cNvPr>
          <p:cNvSpPr txBox="1"/>
          <p:nvPr/>
        </p:nvSpPr>
        <p:spPr>
          <a:xfrm>
            <a:off x="2667000" y="369878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minima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B7420F-89F9-40F7-A526-465D2C630ACB}"/>
              </a:ext>
            </a:extLst>
          </p:cNvPr>
          <p:cNvSpPr txBox="1"/>
          <p:nvPr/>
        </p:nvSpPr>
        <p:spPr>
          <a:xfrm>
            <a:off x="2624641" y="52578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minima</a:t>
            </a:r>
          </a:p>
        </p:txBody>
      </p:sp>
    </p:spTree>
    <p:extLst>
      <p:ext uri="{BB962C8B-B14F-4D97-AF65-F5344CB8AC3E}">
        <p14:creationId xmlns:p14="http://schemas.microsoft.com/office/powerpoint/2010/main" val="170973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1" grpId="0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77410F0-BC32-4AFA-B5DD-706BC9A96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68" y="5142610"/>
            <a:ext cx="3888889" cy="1645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25149A-F80E-40AF-8382-7D6B9EC18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24" y="3611335"/>
            <a:ext cx="3888889" cy="1645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62DA4F-0827-48F4-A964-3F3172551A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89" y="2077927"/>
            <a:ext cx="3888889" cy="164592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1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1E2F1-465B-4B25-AA12-79A4532ED3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555" y="546652"/>
            <a:ext cx="3888889" cy="16459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F232FB-45A4-48AE-B642-857D5308D529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0331A-72F5-4D1C-B54E-4ADD7909F4AB}"/>
              </a:ext>
            </a:extLst>
          </p:cNvPr>
          <p:cNvSpPr txBox="1"/>
          <p:nvPr/>
        </p:nvSpPr>
        <p:spPr>
          <a:xfrm>
            <a:off x="2362200" y="60072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4D1AE-6010-4DCE-AFC8-CCD9444C040A}"/>
              </a:ext>
            </a:extLst>
          </p:cNvPr>
          <p:cNvSpPr txBox="1"/>
          <p:nvPr/>
        </p:nvSpPr>
        <p:spPr>
          <a:xfrm>
            <a:off x="2655121" y="214419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peaks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F7053-0AF0-444A-B417-7638FBDDB76F}"/>
              </a:ext>
            </a:extLst>
          </p:cNvPr>
          <p:cNvSpPr txBox="1"/>
          <p:nvPr/>
        </p:nvSpPr>
        <p:spPr>
          <a:xfrm>
            <a:off x="2667000" y="369878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peaks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08789-71F8-4DC6-97D6-CF6B8734AEF8}"/>
              </a:ext>
            </a:extLst>
          </p:cNvPr>
          <p:cNvSpPr txBox="1"/>
          <p:nvPr/>
        </p:nvSpPr>
        <p:spPr>
          <a:xfrm>
            <a:off x="2624641" y="52578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peaks</a:t>
            </a:r>
          </a:p>
        </p:txBody>
      </p:sp>
    </p:spTree>
    <p:extLst>
      <p:ext uri="{BB962C8B-B14F-4D97-AF65-F5344CB8AC3E}">
        <p14:creationId xmlns:p14="http://schemas.microsoft.com/office/powerpoint/2010/main" val="35629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2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45C79E-1D0D-4913-B9D0-39F7256B7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1676400"/>
            <a:ext cx="907676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20EAE0-43F9-4966-9234-D930173BF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95" y="5116759"/>
            <a:ext cx="3884855" cy="164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59E22D-FC60-435F-8933-85DF3CB91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95" y="3598597"/>
            <a:ext cx="3884855" cy="1645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BCA578-95A6-41AA-AD96-4532CC1D5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95" y="2064792"/>
            <a:ext cx="3884855" cy="164592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2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45C79E-1D0D-4913-B9D0-39F7256B79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41" y="523220"/>
            <a:ext cx="3921163" cy="16459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BC039B-26A5-49A1-BB95-CB4457352EED}"/>
              </a:ext>
            </a:extLst>
          </p:cNvPr>
          <p:cNvSpPr txBox="1"/>
          <p:nvPr/>
        </p:nvSpPr>
        <p:spPr>
          <a:xfrm>
            <a:off x="6781800" y="160020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RMSD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2362200" y="62371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286000" y="21895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RMSD 40</a:t>
            </a: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2278380" y="374875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RMSD 80</a:t>
            </a:r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2278380" y="5284799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RMSD 160</a:t>
            </a:r>
          </a:p>
        </p:txBody>
      </p:sp>
    </p:spTree>
    <p:extLst>
      <p:ext uri="{BB962C8B-B14F-4D97-AF65-F5344CB8AC3E}">
        <p14:creationId xmlns:p14="http://schemas.microsoft.com/office/powerpoint/2010/main" val="15627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0"/>
            <a:ext cx="7087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b="1" dirty="0">
                <a:latin typeface="Comic Sans MS" pitchFamily="66" charset="0"/>
              </a:rPr>
              <a:t>Transcription factor binding to LINE-1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86" y="765503"/>
            <a:ext cx="7280564" cy="27853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5682" t="36673" r="21743" b="8504"/>
          <a:stretch/>
        </p:blipFill>
        <p:spPr>
          <a:xfrm>
            <a:off x="1758086" y="3629896"/>
            <a:ext cx="7277958" cy="2750127"/>
          </a:xfrm>
          <a:prstGeom prst="rect">
            <a:avLst/>
          </a:prstGeom>
        </p:spPr>
      </p:pic>
      <p:sp>
        <p:nvSpPr>
          <p:cNvPr id="25" name="TextBox 24">
            <a:extLst/>
          </p:cNvPr>
          <p:cNvSpPr txBox="1"/>
          <p:nvPr/>
        </p:nvSpPr>
        <p:spPr>
          <a:xfrm>
            <a:off x="4787369" y="819326"/>
            <a:ext cx="981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endParaRPr lang="en-US" sz="2000" b="1" dirty="0">
              <a:solidFill>
                <a:srgbClr val="5BB2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/>
          </p:cNvPr>
          <p:cNvSpPr txBox="1"/>
          <p:nvPr/>
        </p:nvSpPr>
        <p:spPr>
          <a:xfrm>
            <a:off x="4787369" y="3818834"/>
            <a:ext cx="981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CTCF</a:t>
            </a:r>
            <a:endParaRPr lang="en-US" sz="2000" b="1" dirty="0">
              <a:solidFill>
                <a:srgbClr val="5BB2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01981" y="6463147"/>
            <a:ext cx="5243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Sun X </a:t>
            </a: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et al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., Transcription factor profiling reveals molecular choreography and key regulators of human retrotransposon expression, PNAS 2018. </a:t>
            </a:r>
            <a:endParaRPr lang="en-US" sz="12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98186" y="1310296"/>
            <a:ext cx="1617860" cy="1337400"/>
            <a:chOff x="4342014" y="974620"/>
            <a:chExt cx="3589193" cy="2966998"/>
          </a:xfrm>
        </p:grpSpPr>
        <p:pic>
          <p:nvPicPr>
            <p:cNvPr id="9" name="Picture 2">
              <a:extLst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014" y="974620"/>
              <a:ext cx="3589193" cy="296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>
              <a:extLst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r="46499" b="65366"/>
            <a:stretch/>
          </p:blipFill>
          <p:spPr bwMode="auto">
            <a:xfrm>
              <a:off x="4342014" y="974620"/>
              <a:ext cx="1920242" cy="102760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</p:pic>
      </p:grpSp>
      <p:sp>
        <p:nvSpPr>
          <p:cNvPr id="11" name="Line 88">
            <a:extLst>
              <a:ext uri="{FF2B5EF4-FFF2-40B4-BE49-F238E27FC236}">
                <a16:creationId xmlns:a16="http://schemas.microsoft.com/office/drawing/2014/main" id="{589C028B-E2A2-4011-AC89-2571EEBCA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2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DDFFE-75B1-43C6-A40B-F7E4D42F2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33" y="4636369"/>
            <a:ext cx="2275242" cy="2194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6ACF37-BE3C-46E1-B5F2-914F55F79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57" y="2594613"/>
            <a:ext cx="2275242" cy="219456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2" y="0"/>
            <a:ext cx="4256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2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0F1909-ECF6-45A8-B5D8-0712F91D0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3439"/>
            <a:ext cx="3921163" cy="1645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8DDC49-3A2E-474B-93A2-A4D3BCC3D2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33" y="549816"/>
            <a:ext cx="2275242" cy="21945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0F0C52-610C-43AF-90D2-AA9E550E6F9C}"/>
              </a:ext>
            </a:extLst>
          </p:cNvPr>
          <p:cNvSpPr txBox="1"/>
          <p:nvPr/>
        </p:nvSpPr>
        <p:spPr>
          <a:xfrm>
            <a:off x="7162800" y="478220"/>
            <a:ext cx="2209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RMSD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76200" y="67944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</p:spTree>
    <p:extLst>
      <p:ext uri="{BB962C8B-B14F-4D97-AF65-F5344CB8AC3E}">
        <p14:creationId xmlns:p14="http://schemas.microsoft.com/office/powerpoint/2010/main" val="35892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470F9-EBE7-482D-85D6-6E0EBEC38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46" y="4661649"/>
            <a:ext cx="2275242" cy="2194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521486-8AA1-41A2-9DCB-2ACEE292D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21" y="2611342"/>
            <a:ext cx="2275242" cy="219456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2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2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E51D55-821A-4F23-B583-DBA89C896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3439"/>
            <a:ext cx="3921163" cy="1645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AF20CD-C168-4644-B97D-3E31BD905D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21" y="559244"/>
            <a:ext cx="2275242" cy="21945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24D79B-AF17-4AD2-A299-F9232B2C8D3C}"/>
              </a:ext>
            </a:extLst>
          </p:cNvPr>
          <p:cNvSpPr txBox="1"/>
          <p:nvPr/>
        </p:nvSpPr>
        <p:spPr>
          <a:xfrm>
            <a:off x="7162800" y="478220"/>
            <a:ext cx="2209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RMSD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76200" y="67944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</p:spTree>
    <p:extLst>
      <p:ext uri="{BB962C8B-B14F-4D97-AF65-F5344CB8AC3E}">
        <p14:creationId xmlns:p14="http://schemas.microsoft.com/office/powerpoint/2010/main" val="131211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D550C-01A5-44C3-92DF-2ED7B6A0C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77" y="5129154"/>
            <a:ext cx="3921163" cy="1645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76DF46-9190-449B-A060-1AD538EFF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79" y="3588557"/>
            <a:ext cx="3921163" cy="1645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BBE350-0E99-4CDB-8E3C-524D5FF8BE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0" y="2047721"/>
            <a:ext cx="3921163" cy="164592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2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4B36A4-1E17-4A4A-AA5D-9288233E60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1" y="502618"/>
            <a:ext cx="3921163" cy="1645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0405B1-0F5D-4595-BA0D-983F3D85C19C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RMSD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2362200" y="62371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2350321" y="216718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2362200" y="369878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2319841" y="534470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6" name="Oval 15">
            <a:extLst/>
          </p:cNvPr>
          <p:cNvSpPr/>
          <p:nvPr/>
        </p:nvSpPr>
        <p:spPr>
          <a:xfrm>
            <a:off x="6172200" y="2054446"/>
            <a:ext cx="381000" cy="26529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/>
          </p:cNvPr>
          <p:cNvSpPr/>
          <p:nvPr/>
        </p:nvSpPr>
        <p:spPr>
          <a:xfrm>
            <a:off x="5791200" y="3585948"/>
            <a:ext cx="762000" cy="2650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/>
          </p:cNvPr>
          <p:cNvSpPr/>
          <p:nvPr/>
        </p:nvSpPr>
        <p:spPr>
          <a:xfrm>
            <a:off x="5775508" y="5117610"/>
            <a:ext cx="800100" cy="2769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/>
          </p:cNvPr>
          <p:cNvSpPr/>
          <p:nvPr/>
        </p:nvSpPr>
        <p:spPr>
          <a:xfrm>
            <a:off x="2747678" y="5136083"/>
            <a:ext cx="681322" cy="2752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/>
          </p:cNvPr>
          <p:cNvSpPr/>
          <p:nvPr/>
        </p:nvSpPr>
        <p:spPr>
          <a:xfrm>
            <a:off x="2729972" y="3610703"/>
            <a:ext cx="681322" cy="2752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/>
          </p:cNvPr>
          <p:cNvSpPr/>
          <p:nvPr/>
        </p:nvSpPr>
        <p:spPr>
          <a:xfrm>
            <a:off x="2703078" y="2021541"/>
            <a:ext cx="681322" cy="2752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E32448-79B4-4A27-B1B4-70013DA28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39" y="5118525"/>
            <a:ext cx="3921163" cy="1645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7DFCE-FEF3-44CF-BEEA-C545CFADC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7" y="3576106"/>
            <a:ext cx="3921163" cy="1645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AB7F12-930F-496E-B998-6F71BB41D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39" y="2041716"/>
            <a:ext cx="3921163" cy="164592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2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B8CE9-AE86-4F07-A077-A7A0DC1E7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1" y="502618"/>
            <a:ext cx="3921163" cy="1645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C2E607-A5EC-4A4A-9F5E-3E0CF60271AB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2362200" y="62371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438400" y="21895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Smoothing 40</a:t>
            </a: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2438400" y="374875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Smoothing 80</a:t>
            </a: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2438400" y="5284799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Smoothing 160</a:t>
            </a:r>
          </a:p>
        </p:txBody>
      </p:sp>
    </p:spTree>
    <p:extLst>
      <p:ext uri="{BB962C8B-B14F-4D97-AF65-F5344CB8AC3E}">
        <p14:creationId xmlns:p14="http://schemas.microsoft.com/office/powerpoint/2010/main" val="10552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13E66B-2DE1-4B0B-8F1C-1AE0C8132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22" y="5117735"/>
            <a:ext cx="3945367" cy="1645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8C5414-4E55-435C-953A-0EC8760EC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22" y="3575488"/>
            <a:ext cx="3945367" cy="1645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17A45-E2CD-4D27-A0C9-37DAFFCE81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4" y="2044613"/>
            <a:ext cx="3921163" cy="164592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2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971D8D-D171-4B7A-B34A-6557A337C4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4" y="502618"/>
            <a:ext cx="3921163" cy="1645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58F2CB-895F-487F-AF58-3513EA583793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2590800" y="62371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3124200" y="21895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Derivative of smoothing 40</a:t>
            </a: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3124200" y="374875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Derivative of smoothing 80</a:t>
            </a: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3124200" y="5284799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Derivative of smoothing 160</a:t>
            </a:r>
          </a:p>
        </p:txBody>
      </p:sp>
    </p:spTree>
    <p:extLst>
      <p:ext uri="{BB962C8B-B14F-4D97-AF65-F5344CB8AC3E}">
        <p14:creationId xmlns:p14="http://schemas.microsoft.com/office/powerpoint/2010/main" val="1477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7D1F5A-4B90-4886-8D32-4EDC9B192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72" y="5124668"/>
            <a:ext cx="3921163" cy="1645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176351-C9C5-41F6-8E9C-7773D6343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98" y="3583084"/>
            <a:ext cx="3921163" cy="1645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228CEF-3082-4FFB-B58B-FCCE6D9BC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80" y="2043414"/>
            <a:ext cx="3921163" cy="164592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2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F1235-D074-483B-9982-D20965B3AC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1" y="502618"/>
            <a:ext cx="3921163" cy="1645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B9F537-3335-4590-825A-01D78B0C0329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2438400" y="62371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731321" y="216718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maxima</a:t>
            </a: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2743200" y="369878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maxima</a:t>
            </a: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2700841" y="52578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maxima</a:t>
            </a:r>
          </a:p>
        </p:txBody>
      </p:sp>
    </p:spTree>
    <p:extLst>
      <p:ext uri="{BB962C8B-B14F-4D97-AF65-F5344CB8AC3E}">
        <p14:creationId xmlns:p14="http://schemas.microsoft.com/office/powerpoint/2010/main" val="12674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CB5AA-BCF8-4BA6-A4F2-705F893BE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40" y="5112490"/>
            <a:ext cx="3921163" cy="1645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CC602D-B4DD-4F37-ACE6-ED4542C21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11" y="3575987"/>
            <a:ext cx="3921163" cy="1645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BE5B24-B39F-4E37-9A1D-212AB25BA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39" y="2045300"/>
            <a:ext cx="3921163" cy="164592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2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BAB4B7-BC95-466A-8054-605988C7A6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1" y="502618"/>
            <a:ext cx="3921163" cy="1645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B760A9-1C11-4E5D-9E17-BFE7D9000C31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2438400" y="62371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731321" y="216718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minima</a:t>
            </a: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2743200" y="369878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minima</a:t>
            </a: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2700841" y="52578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minima</a:t>
            </a:r>
          </a:p>
        </p:txBody>
      </p:sp>
    </p:spTree>
    <p:extLst>
      <p:ext uri="{BB962C8B-B14F-4D97-AF65-F5344CB8AC3E}">
        <p14:creationId xmlns:p14="http://schemas.microsoft.com/office/powerpoint/2010/main" val="17700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1" y="5054014"/>
            <a:ext cx="3957919" cy="1663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1" y="3500241"/>
            <a:ext cx="3957919" cy="1661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1" y="2040963"/>
            <a:ext cx="3957919" cy="166306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2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E61628-2C5A-4890-9E58-DE4990C6E7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1" y="502618"/>
            <a:ext cx="3921163" cy="1645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3FC6B5-4C9B-4227-B75E-62AC4A8DE91E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2362200" y="60072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2655121" y="214419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peaks</a:t>
            </a:r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2667000" y="369878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peaks</a:t>
            </a:r>
          </a:p>
        </p:txBody>
      </p:sp>
      <p:sp>
        <p:nvSpPr>
          <p:cNvPr id="16" name="TextBox 15">
            <a:extLst/>
          </p:cNvPr>
          <p:cNvSpPr txBox="1"/>
          <p:nvPr/>
        </p:nvSpPr>
        <p:spPr>
          <a:xfrm>
            <a:off x="2624641" y="52578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peaks</a:t>
            </a:r>
          </a:p>
        </p:txBody>
      </p:sp>
    </p:spTree>
    <p:extLst>
      <p:ext uri="{BB962C8B-B14F-4D97-AF65-F5344CB8AC3E}">
        <p14:creationId xmlns:p14="http://schemas.microsoft.com/office/powerpoint/2010/main" val="42156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3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8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42" y="5148616"/>
            <a:ext cx="3872099" cy="165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42" y="3605494"/>
            <a:ext cx="3864467" cy="16475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73" y="2057400"/>
            <a:ext cx="3882836" cy="16553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73" y="526477"/>
            <a:ext cx="3890468" cy="1643179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3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24E85-8249-4EF9-BEB6-8D0A68B3E15D}"/>
              </a:ext>
            </a:extLst>
          </p:cNvPr>
          <p:cNvSpPr txBox="1"/>
          <p:nvPr/>
        </p:nvSpPr>
        <p:spPr>
          <a:xfrm>
            <a:off x="6781800" y="160020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RMSD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176FE-CC15-45CE-8A0E-DE48F5DC96DE}"/>
              </a:ext>
            </a:extLst>
          </p:cNvPr>
          <p:cNvSpPr txBox="1"/>
          <p:nvPr/>
        </p:nvSpPr>
        <p:spPr>
          <a:xfrm>
            <a:off x="2286000" y="17042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94F88-D0C4-4543-972E-E7B09FCDE1C3}"/>
              </a:ext>
            </a:extLst>
          </p:cNvPr>
          <p:cNvSpPr txBox="1"/>
          <p:nvPr/>
        </p:nvSpPr>
        <p:spPr>
          <a:xfrm>
            <a:off x="2209800" y="21895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RMSD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BA2890-77CB-4790-B786-542947577BE1}"/>
              </a:ext>
            </a:extLst>
          </p:cNvPr>
          <p:cNvSpPr txBox="1"/>
          <p:nvPr/>
        </p:nvSpPr>
        <p:spPr>
          <a:xfrm>
            <a:off x="2202180" y="374875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RMSD 80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31D145-E846-403D-AB7F-462C493DD372}"/>
              </a:ext>
            </a:extLst>
          </p:cNvPr>
          <p:cNvSpPr txBox="1"/>
          <p:nvPr/>
        </p:nvSpPr>
        <p:spPr>
          <a:xfrm>
            <a:off x="2202180" y="5284799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RMSD 160</a:t>
            </a:r>
          </a:p>
        </p:txBody>
      </p:sp>
    </p:spTree>
    <p:extLst>
      <p:ext uri="{BB962C8B-B14F-4D97-AF65-F5344CB8AC3E}">
        <p14:creationId xmlns:p14="http://schemas.microsoft.com/office/powerpoint/2010/main" val="8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32160" y="0"/>
            <a:ext cx="4055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Examples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F7B39-61D0-4677-B33C-4DD5121139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09816"/>
            <a:ext cx="5181600" cy="2193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17E461-E245-4DD0-BDDE-BD5024780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81" y="2550459"/>
            <a:ext cx="5177119" cy="2173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4588815"/>
            <a:ext cx="5181601" cy="2188503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04800" y="1406282"/>
            <a:ext cx="1455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omic Sans MS" pitchFamily="66" charset="0"/>
              </a:rPr>
              <a:t>Example 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4800" y="3436959"/>
            <a:ext cx="1455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omic Sans MS" pitchFamily="66" charset="0"/>
              </a:rPr>
              <a:t>Example 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4800" y="5483011"/>
            <a:ext cx="1455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omic Sans MS" pitchFamily="66" charset="0"/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277151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97" y="4648200"/>
            <a:ext cx="2253803" cy="2128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93" y="2667000"/>
            <a:ext cx="2257043" cy="2136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28" y="574055"/>
            <a:ext cx="2369771" cy="2238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8049"/>
            <a:ext cx="3886043" cy="164131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2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3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1683E-676A-40C4-A777-54DEED4E2B75}"/>
              </a:ext>
            </a:extLst>
          </p:cNvPr>
          <p:cNvSpPr txBox="1"/>
          <p:nvPr/>
        </p:nvSpPr>
        <p:spPr>
          <a:xfrm>
            <a:off x="7162800" y="478220"/>
            <a:ext cx="2209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RMSD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D5E00-EBFE-4BCF-8BF9-B9C86D2B05C3}"/>
              </a:ext>
            </a:extLst>
          </p:cNvPr>
          <p:cNvSpPr txBox="1"/>
          <p:nvPr/>
        </p:nvSpPr>
        <p:spPr>
          <a:xfrm>
            <a:off x="-76200" y="17804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</p:spTree>
    <p:extLst>
      <p:ext uri="{BB962C8B-B14F-4D97-AF65-F5344CB8AC3E}">
        <p14:creationId xmlns:p14="http://schemas.microsoft.com/office/powerpoint/2010/main" val="20875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97" y="4648200"/>
            <a:ext cx="2253803" cy="2128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93" y="2667000"/>
            <a:ext cx="2257043" cy="2136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28" y="574055"/>
            <a:ext cx="2369771" cy="2238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8049"/>
            <a:ext cx="3886043" cy="164131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2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3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1683E-676A-40C4-A777-54DEED4E2B75}"/>
              </a:ext>
            </a:extLst>
          </p:cNvPr>
          <p:cNvSpPr txBox="1"/>
          <p:nvPr/>
        </p:nvSpPr>
        <p:spPr>
          <a:xfrm>
            <a:off x="7162800" y="478220"/>
            <a:ext cx="2209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RMSD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D5E00-EBFE-4BCF-8BF9-B9C86D2B05C3}"/>
              </a:ext>
            </a:extLst>
          </p:cNvPr>
          <p:cNvSpPr txBox="1"/>
          <p:nvPr/>
        </p:nvSpPr>
        <p:spPr>
          <a:xfrm>
            <a:off x="-76200" y="17804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60" y="4695354"/>
            <a:ext cx="2332575" cy="2202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12" y="2608729"/>
            <a:ext cx="2364287" cy="2238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18" y="514260"/>
            <a:ext cx="2376132" cy="224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71" y="5136121"/>
            <a:ext cx="3926429" cy="1658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71" y="3594321"/>
            <a:ext cx="3926429" cy="16583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71" y="2047987"/>
            <a:ext cx="3926429" cy="16583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5" y="499603"/>
            <a:ext cx="3925645" cy="1658037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3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044A84-2D6B-43AD-9C8D-DD3D546D20B1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RMSD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2185F8-E981-4654-A4A0-2157130D9DD1}"/>
              </a:ext>
            </a:extLst>
          </p:cNvPr>
          <p:cNvSpPr txBox="1"/>
          <p:nvPr/>
        </p:nvSpPr>
        <p:spPr>
          <a:xfrm>
            <a:off x="2362200" y="1631409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CF39D-D52B-43DF-9032-7EDC2519E9AC}"/>
              </a:ext>
            </a:extLst>
          </p:cNvPr>
          <p:cNvSpPr txBox="1"/>
          <p:nvPr/>
        </p:nvSpPr>
        <p:spPr>
          <a:xfrm>
            <a:off x="2350321" y="317488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1D117-95B2-4DDC-BDDD-FA7EEE4C5A78}"/>
              </a:ext>
            </a:extLst>
          </p:cNvPr>
          <p:cNvSpPr txBox="1"/>
          <p:nvPr/>
        </p:nvSpPr>
        <p:spPr>
          <a:xfrm>
            <a:off x="2362200" y="470648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BBFB5-30C5-4CDE-94B2-E8AAA24563F4}"/>
              </a:ext>
            </a:extLst>
          </p:cNvPr>
          <p:cNvSpPr txBox="1"/>
          <p:nvPr/>
        </p:nvSpPr>
        <p:spPr>
          <a:xfrm>
            <a:off x="2319841" y="63524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FE112B-5FFC-4A1D-AF4D-15E64FE3D654}"/>
              </a:ext>
            </a:extLst>
          </p:cNvPr>
          <p:cNvSpPr/>
          <p:nvPr/>
        </p:nvSpPr>
        <p:spPr>
          <a:xfrm>
            <a:off x="5638800" y="5148959"/>
            <a:ext cx="971924" cy="2658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/>
          </p:cNvPr>
          <p:cNvSpPr/>
          <p:nvPr/>
        </p:nvSpPr>
        <p:spPr>
          <a:xfrm>
            <a:off x="2898438" y="5150802"/>
            <a:ext cx="490221" cy="2073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/>
          </p:cNvPr>
          <p:cNvSpPr/>
          <p:nvPr/>
        </p:nvSpPr>
        <p:spPr>
          <a:xfrm>
            <a:off x="5696920" y="3593395"/>
            <a:ext cx="971924" cy="2658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/>
          </p:cNvPr>
          <p:cNvSpPr/>
          <p:nvPr/>
        </p:nvSpPr>
        <p:spPr>
          <a:xfrm>
            <a:off x="2956558" y="3595238"/>
            <a:ext cx="490221" cy="2073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/>
          </p:cNvPr>
          <p:cNvSpPr/>
          <p:nvPr/>
        </p:nvSpPr>
        <p:spPr>
          <a:xfrm>
            <a:off x="5651350" y="2050669"/>
            <a:ext cx="971924" cy="2658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/>
          </p:cNvPr>
          <p:cNvSpPr/>
          <p:nvPr/>
        </p:nvSpPr>
        <p:spPr>
          <a:xfrm>
            <a:off x="2910988" y="2052512"/>
            <a:ext cx="490221" cy="2073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  <p:bldP spid="12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2" y="5133522"/>
            <a:ext cx="3925647" cy="1658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3" y="3591579"/>
            <a:ext cx="3925646" cy="165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4" y="2043953"/>
            <a:ext cx="3925646" cy="16580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5" y="499603"/>
            <a:ext cx="3925645" cy="1658037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3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247708-B4C2-45FA-A8B2-E587A3C320AD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34941-78FF-4213-9FD0-49C52EDD2268}"/>
              </a:ext>
            </a:extLst>
          </p:cNvPr>
          <p:cNvSpPr txBox="1"/>
          <p:nvPr/>
        </p:nvSpPr>
        <p:spPr>
          <a:xfrm>
            <a:off x="2286000" y="169131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C9774-304E-4667-A1BB-E7D98C8EB85B}"/>
              </a:ext>
            </a:extLst>
          </p:cNvPr>
          <p:cNvSpPr txBox="1"/>
          <p:nvPr/>
        </p:nvSpPr>
        <p:spPr>
          <a:xfrm>
            <a:off x="2362200" y="325710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Smoothing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7AF0A-26C4-4FD9-B069-E86CBE5C67D2}"/>
              </a:ext>
            </a:extLst>
          </p:cNvPr>
          <p:cNvSpPr txBox="1"/>
          <p:nvPr/>
        </p:nvSpPr>
        <p:spPr>
          <a:xfrm>
            <a:off x="2362200" y="481635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Smoothing 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53211-73DF-4481-BE17-41333875BC2A}"/>
              </a:ext>
            </a:extLst>
          </p:cNvPr>
          <p:cNvSpPr txBox="1"/>
          <p:nvPr/>
        </p:nvSpPr>
        <p:spPr>
          <a:xfrm>
            <a:off x="2362200" y="63524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Smoothing 160</a:t>
            </a:r>
          </a:p>
        </p:txBody>
      </p:sp>
    </p:spTree>
    <p:extLst>
      <p:ext uri="{BB962C8B-B14F-4D97-AF65-F5344CB8AC3E}">
        <p14:creationId xmlns:p14="http://schemas.microsoft.com/office/powerpoint/2010/main" val="28676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3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6" y="5105400"/>
            <a:ext cx="3916904" cy="1634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5" y="3581440"/>
            <a:ext cx="3925645" cy="16360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5" y="2043517"/>
            <a:ext cx="3916904" cy="16441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5" y="499603"/>
            <a:ext cx="3925645" cy="1658037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3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0182AB-3E90-42DF-AE7C-021D00E91119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63436-92A8-4AEA-840F-2EA44B6E4AF2}"/>
              </a:ext>
            </a:extLst>
          </p:cNvPr>
          <p:cNvSpPr txBox="1"/>
          <p:nvPr/>
        </p:nvSpPr>
        <p:spPr>
          <a:xfrm>
            <a:off x="2286000" y="161511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57043-A821-4893-A630-42587FD3D949}"/>
              </a:ext>
            </a:extLst>
          </p:cNvPr>
          <p:cNvSpPr txBox="1"/>
          <p:nvPr/>
        </p:nvSpPr>
        <p:spPr>
          <a:xfrm>
            <a:off x="2819400" y="318090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Derivative of smoothing 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8AEC17-0773-4FAF-8E94-62C63B8DDFBB}"/>
              </a:ext>
            </a:extLst>
          </p:cNvPr>
          <p:cNvSpPr txBox="1"/>
          <p:nvPr/>
        </p:nvSpPr>
        <p:spPr>
          <a:xfrm>
            <a:off x="2819400" y="474015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Derivative of smoothing 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7B4B28-1A6E-4D49-B2A9-C4593F25AD2B}"/>
              </a:ext>
            </a:extLst>
          </p:cNvPr>
          <p:cNvSpPr txBox="1"/>
          <p:nvPr/>
        </p:nvSpPr>
        <p:spPr>
          <a:xfrm>
            <a:off x="2819400" y="62762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Derivative of smoothing 160</a:t>
            </a:r>
          </a:p>
        </p:txBody>
      </p:sp>
    </p:spTree>
    <p:extLst>
      <p:ext uri="{BB962C8B-B14F-4D97-AF65-F5344CB8AC3E}">
        <p14:creationId xmlns:p14="http://schemas.microsoft.com/office/powerpoint/2010/main" val="7589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1" grpId="0"/>
      <p:bldP spid="12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59" y="5156719"/>
            <a:ext cx="3933041" cy="1661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59" y="3590173"/>
            <a:ext cx="3933041" cy="1661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41" y="2043953"/>
            <a:ext cx="3928559" cy="16592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5" y="499603"/>
            <a:ext cx="3925645" cy="1658037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3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1C9179-A535-41BA-8D9E-45FB24B618BC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D9660-F221-4602-8292-B5544A31324A}"/>
              </a:ext>
            </a:extLst>
          </p:cNvPr>
          <p:cNvSpPr txBox="1"/>
          <p:nvPr/>
        </p:nvSpPr>
        <p:spPr>
          <a:xfrm>
            <a:off x="2362200" y="17042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48CDD-C1FA-4683-AC5E-EE0B78E6C177}"/>
              </a:ext>
            </a:extLst>
          </p:cNvPr>
          <p:cNvSpPr txBox="1"/>
          <p:nvPr/>
        </p:nvSpPr>
        <p:spPr>
          <a:xfrm>
            <a:off x="2655121" y="32766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maxima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81FA2-671F-452F-B59A-2B40DC1D5FF6}"/>
              </a:ext>
            </a:extLst>
          </p:cNvPr>
          <p:cNvSpPr txBox="1"/>
          <p:nvPr/>
        </p:nvSpPr>
        <p:spPr>
          <a:xfrm>
            <a:off x="2667000" y="48082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maxima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E18E8-3CD9-4825-9D04-325D35221D99}"/>
              </a:ext>
            </a:extLst>
          </p:cNvPr>
          <p:cNvSpPr txBox="1"/>
          <p:nvPr/>
        </p:nvSpPr>
        <p:spPr>
          <a:xfrm>
            <a:off x="2624641" y="6367217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maxima</a:t>
            </a:r>
          </a:p>
        </p:txBody>
      </p:sp>
    </p:spTree>
    <p:extLst>
      <p:ext uri="{BB962C8B-B14F-4D97-AF65-F5344CB8AC3E}">
        <p14:creationId xmlns:p14="http://schemas.microsoft.com/office/powerpoint/2010/main" val="30452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3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173996"/>
            <a:ext cx="3886200" cy="1641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41" y="3623791"/>
            <a:ext cx="3928559" cy="16592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41" y="2049688"/>
            <a:ext cx="3928559" cy="16592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5" y="499603"/>
            <a:ext cx="3925645" cy="1658037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3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A04B0-DF87-48EC-AE11-36A7B95AF370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FAFF6-368B-4A04-B789-612CAD6C9A09}"/>
              </a:ext>
            </a:extLst>
          </p:cNvPr>
          <p:cNvSpPr txBox="1"/>
          <p:nvPr/>
        </p:nvSpPr>
        <p:spPr>
          <a:xfrm>
            <a:off x="2362200" y="17042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FD933-4166-46D2-98BB-ABDB3A31CDC8}"/>
              </a:ext>
            </a:extLst>
          </p:cNvPr>
          <p:cNvSpPr txBox="1"/>
          <p:nvPr/>
        </p:nvSpPr>
        <p:spPr>
          <a:xfrm>
            <a:off x="2655121" y="326178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minima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1C79DC-6C07-4260-A2A3-070E76CC0244}"/>
              </a:ext>
            </a:extLst>
          </p:cNvPr>
          <p:cNvSpPr txBox="1"/>
          <p:nvPr/>
        </p:nvSpPr>
        <p:spPr>
          <a:xfrm>
            <a:off x="2667000" y="479338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minima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B7420F-89F9-40F7-A526-465D2C630ACB}"/>
              </a:ext>
            </a:extLst>
          </p:cNvPr>
          <p:cNvSpPr txBox="1"/>
          <p:nvPr/>
        </p:nvSpPr>
        <p:spPr>
          <a:xfrm>
            <a:off x="2624641" y="63524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minima</a:t>
            </a:r>
          </a:p>
        </p:txBody>
      </p:sp>
    </p:spTree>
    <p:extLst>
      <p:ext uri="{BB962C8B-B14F-4D97-AF65-F5344CB8AC3E}">
        <p14:creationId xmlns:p14="http://schemas.microsoft.com/office/powerpoint/2010/main" val="18829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1" grpId="0"/>
      <p:bldP spid="12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78" y="5182951"/>
            <a:ext cx="3886200" cy="1641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24" y="3611748"/>
            <a:ext cx="3919610" cy="16554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89" y="2051576"/>
            <a:ext cx="3922611" cy="16567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5" y="499603"/>
            <a:ext cx="3925645" cy="1658037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3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232FB-45A4-48AE-B642-857D5308D529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0331A-72F5-4D1C-B54E-4ADD7909F4AB}"/>
              </a:ext>
            </a:extLst>
          </p:cNvPr>
          <p:cNvSpPr txBox="1"/>
          <p:nvPr/>
        </p:nvSpPr>
        <p:spPr>
          <a:xfrm>
            <a:off x="2362200" y="17042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4D1AE-6010-4DCE-AFC8-CCD9444C040A}"/>
              </a:ext>
            </a:extLst>
          </p:cNvPr>
          <p:cNvSpPr txBox="1"/>
          <p:nvPr/>
        </p:nvSpPr>
        <p:spPr>
          <a:xfrm>
            <a:off x="2655121" y="326178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peaks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F7053-0AF0-444A-B417-7638FBDDB76F}"/>
              </a:ext>
            </a:extLst>
          </p:cNvPr>
          <p:cNvSpPr txBox="1"/>
          <p:nvPr/>
        </p:nvSpPr>
        <p:spPr>
          <a:xfrm>
            <a:off x="2667000" y="479338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peaks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08789-71F8-4DC6-97D6-CF6B8734AEF8}"/>
              </a:ext>
            </a:extLst>
          </p:cNvPr>
          <p:cNvSpPr txBox="1"/>
          <p:nvPr/>
        </p:nvSpPr>
        <p:spPr>
          <a:xfrm>
            <a:off x="2624641" y="63524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peaks</a:t>
            </a:r>
          </a:p>
        </p:txBody>
      </p:sp>
    </p:spTree>
    <p:extLst>
      <p:ext uri="{BB962C8B-B14F-4D97-AF65-F5344CB8AC3E}">
        <p14:creationId xmlns:p14="http://schemas.microsoft.com/office/powerpoint/2010/main" val="30646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399385" y="0"/>
            <a:ext cx="23214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38540" y="1600200"/>
            <a:ext cx="7560001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89025" indent="-1089025"/>
            <a:r>
              <a:rPr lang="en-US" sz="2000" b="1" dirty="0">
                <a:latin typeface="Comic Sans MS" pitchFamily="66" charset="0"/>
              </a:rPr>
              <a:t>Step 1: </a:t>
            </a:r>
            <a:r>
              <a:rPr lang="en-US" sz="2000" dirty="0">
                <a:latin typeface="Comic Sans MS" pitchFamily="66" charset="0"/>
              </a:rPr>
              <a:t>Find an RMSD threshold to separate peaks from noise</a:t>
            </a:r>
          </a:p>
          <a:p>
            <a:pPr marL="1089025" indent="-1089025"/>
            <a:endParaRPr lang="en-US" sz="2000" dirty="0">
              <a:latin typeface="Comic Sans MS" pitchFamily="66" charset="0"/>
            </a:endParaRPr>
          </a:p>
          <a:p>
            <a:pPr marL="1089025" indent="-1089025"/>
            <a:r>
              <a:rPr lang="en-US" sz="2000" b="1" dirty="0">
                <a:latin typeface="Comic Sans MS" pitchFamily="66" charset="0"/>
              </a:rPr>
              <a:t>Step 2: </a:t>
            </a:r>
            <a:r>
              <a:rPr lang="en-US" sz="2000" dirty="0">
                <a:latin typeface="Comic Sans MS" pitchFamily="66" charset="0"/>
              </a:rPr>
              <a:t>Find maxima in derivative of smoothed data to find peak apex</a:t>
            </a:r>
          </a:p>
          <a:p>
            <a:pPr marL="1089025" indent="-1089025"/>
            <a:endParaRPr lang="en-US" sz="2000" dirty="0">
              <a:latin typeface="Comic Sans MS" pitchFamily="66" charset="0"/>
            </a:endParaRPr>
          </a:p>
          <a:p>
            <a:pPr marL="1089025" indent="-1089025"/>
            <a:r>
              <a:rPr lang="en-US" sz="2000" b="1" dirty="0">
                <a:latin typeface="Comic Sans MS" pitchFamily="66" charset="0"/>
              </a:rPr>
              <a:t>Step 3: </a:t>
            </a:r>
            <a:r>
              <a:rPr lang="en-US" sz="2000" dirty="0">
                <a:latin typeface="Comic Sans MS" pitchFamily="66" charset="0"/>
              </a:rPr>
              <a:t>Find minima in derivative of smoothed data to find peak start and end</a:t>
            </a:r>
          </a:p>
          <a:p>
            <a:pPr marL="1089025" indent="-1089025"/>
            <a:endParaRPr lang="en-US" sz="2000" dirty="0">
              <a:latin typeface="Comic Sans MS" pitchFamily="66" charset="0"/>
            </a:endParaRPr>
          </a:p>
          <a:p>
            <a:pPr marL="1089025" indent="-1089025"/>
            <a:r>
              <a:rPr lang="en-US" sz="2000" b="1" dirty="0">
                <a:latin typeface="Comic Sans MS" pitchFamily="66" charset="0"/>
              </a:rPr>
              <a:t>Step 4: </a:t>
            </a:r>
            <a:r>
              <a:rPr lang="en-US" sz="2000" dirty="0">
                <a:latin typeface="Comic Sans MS" pitchFamily="66" charset="0"/>
              </a:rPr>
              <a:t>	Select intensity threshold to remove peaks above the RMSD threshold because of </a:t>
            </a:r>
            <a:r>
              <a:rPr lang="en-US" sz="2000">
                <a:latin typeface="Comic Sans MS" pitchFamily="66" charset="0"/>
              </a:rPr>
              <a:t>large valleys</a:t>
            </a:r>
            <a:endParaRPr lang="en-US" sz="2000" dirty="0">
              <a:latin typeface="Comic Sans MS" pitchFamily="66" charset="0"/>
            </a:endParaRPr>
          </a:p>
          <a:p>
            <a:pPr marL="1089025" indent="-1089025"/>
            <a:endParaRPr lang="en-US" sz="2000" dirty="0">
              <a:latin typeface="Comic Sans MS" pitchFamily="66" charset="0"/>
            </a:endParaRPr>
          </a:p>
          <a:p>
            <a:pPr marL="1089025" indent="-1089025"/>
            <a:r>
              <a:rPr lang="en-US" sz="2000" b="1" dirty="0">
                <a:latin typeface="Comic Sans MS" pitchFamily="66" charset="0"/>
              </a:rPr>
              <a:t>Step 5:</a:t>
            </a:r>
            <a:r>
              <a:rPr lang="en-US" sz="2000" dirty="0">
                <a:latin typeface="Comic Sans MS" pitchFamily="66" charset="0"/>
              </a:rPr>
              <a:t> Characterize peak (location, height, area etc.)</a:t>
            </a:r>
          </a:p>
        </p:txBody>
      </p:sp>
    </p:spTree>
    <p:extLst>
      <p:ext uri="{BB962C8B-B14F-4D97-AF65-F5344CB8AC3E}">
        <p14:creationId xmlns:p14="http://schemas.microsoft.com/office/powerpoint/2010/main" val="8162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41" y="5160031"/>
            <a:ext cx="3928559" cy="1659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31" y="3603812"/>
            <a:ext cx="3914669" cy="1653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68" y="2055009"/>
            <a:ext cx="3903532" cy="1648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5" y="499603"/>
            <a:ext cx="3925645" cy="1658037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3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232FB-45A4-48AE-B642-857D5308D529}"/>
              </a:ext>
            </a:extLst>
          </p:cNvPr>
          <p:cNvSpPr txBox="1"/>
          <p:nvPr/>
        </p:nvSpPr>
        <p:spPr>
          <a:xfrm>
            <a:off x="6553200" y="140643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Smoothing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0331A-72F5-4D1C-B54E-4ADD7909F4AB}"/>
              </a:ext>
            </a:extLst>
          </p:cNvPr>
          <p:cNvSpPr txBox="1"/>
          <p:nvPr/>
        </p:nvSpPr>
        <p:spPr>
          <a:xfrm>
            <a:off x="2362200" y="17042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4D1AE-6010-4DCE-AFC8-CCD9444C040A}"/>
              </a:ext>
            </a:extLst>
          </p:cNvPr>
          <p:cNvSpPr txBox="1"/>
          <p:nvPr/>
        </p:nvSpPr>
        <p:spPr>
          <a:xfrm>
            <a:off x="2655121" y="326178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peaks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F7053-0AF0-444A-B417-7638FBDDB76F}"/>
              </a:ext>
            </a:extLst>
          </p:cNvPr>
          <p:cNvSpPr txBox="1"/>
          <p:nvPr/>
        </p:nvSpPr>
        <p:spPr>
          <a:xfrm>
            <a:off x="2667000" y="479338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peaks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08789-71F8-4DC6-97D6-CF6B8734AEF8}"/>
              </a:ext>
            </a:extLst>
          </p:cNvPr>
          <p:cNvSpPr txBox="1"/>
          <p:nvPr/>
        </p:nvSpPr>
        <p:spPr>
          <a:xfrm>
            <a:off x="2624641" y="63524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Data, peaks</a:t>
            </a:r>
          </a:p>
        </p:txBody>
      </p:sp>
    </p:spTree>
    <p:extLst>
      <p:ext uri="{BB962C8B-B14F-4D97-AF65-F5344CB8AC3E}">
        <p14:creationId xmlns:p14="http://schemas.microsoft.com/office/powerpoint/2010/main" val="20682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399385" y="0"/>
            <a:ext cx="23214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38540" y="1600200"/>
            <a:ext cx="756000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89025" indent="-1089025"/>
            <a:r>
              <a:rPr lang="en-US" sz="2000" b="1" dirty="0">
                <a:latin typeface="Comic Sans MS" pitchFamily="66" charset="0"/>
              </a:rPr>
              <a:t>Step 1: </a:t>
            </a:r>
            <a:r>
              <a:rPr lang="en-US" sz="2000" dirty="0">
                <a:latin typeface="Comic Sans MS" pitchFamily="66" charset="0"/>
              </a:rPr>
              <a:t>Find an RMSD threshold to separate peaks from noise</a:t>
            </a:r>
          </a:p>
          <a:p>
            <a:pPr marL="1089025" indent="-1089025"/>
            <a:endParaRPr lang="en-US" sz="2000" dirty="0">
              <a:latin typeface="Comic Sans MS" pitchFamily="66" charset="0"/>
            </a:endParaRPr>
          </a:p>
          <a:p>
            <a:pPr marL="1089025" indent="-1089025"/>
            <a:r>
              <a:rPr lang="en-US" sz="2000" b="1" dirty="0">
                <a:latin typeface="Comic Sans MS" pitchFamily="66" charset="0"/>
              </a:rPr>
              <a:t>Step 2: </a:t>
            </a:r>
            <a:r>
              <a:rPr lang="en-US" sz="2000" dirty="0">
                <a:latin typeface="Comic Sans MS" pitchFamily="66" charset="0"/>
              </a:rPr>
              <a:t>Find maxima in derivative of smoothed data to find peak apex</a:t>
            </a:r>
          </a:p>
          <a:p>
            <a:pPr marL="1089025" indent="-1089025"/>
            <a:endParaRPr lang="en-US" sz="2000" dirty="0">
              <a:latin typeface="Comic Sans MS" pitchFamily="66" charset="0"/>
            </a:endParaRPr>
          </a:p>
          <a:p>
            <a:pPr marL="1089025" indent="-1089025"/>
            <a:r>
              <a:rPr lang="en-US" sz="2000" b="1" dirty="0">
                <a:latin typeface="Comic Sans MS" pitchFamily="66" charset="0"/>
              </a:rPr>
              <a:t>Step 3: </a:t>
            </a:r>
            <a:r>
              <a:rPr lang="en-US" sz="2000" dirty="0">
                <a:latin typeface="Comic Sans MS" pitchFamily="66" charset="0"/>
              </a:rPr>
              <a:t>Find minima in derivative of smoothed data to find peak start and end</a:t>
            </a:r>
          </a:p>
          <a:p>
            <a:pPr marL="1089025" indent="-1089025"/>
            <a:endParaRPr lang="en-US" sz="2000" dirty="0">
              <a:latin typeface="Comic Sans MS" pitchFamily="66" charset="0"/>
            </a:endParaRPr>
          </a:p>
          <a:p>
            <a:pPr marL="1089025" indent="-1089025"/>
            <a:r>
              <a:rPr lang="en-US" sz="2000" b="1" dirty="0">
                <a:latin typeface="Comic Sans MS" pitchFamily="66" charset="0"/>
              </a:rPr>
              <a:t>Step 4:</a:t>
            </a:r>
            <a:r>
              <a:rPr lang="en-US" sz="2000" dirty="0">
                <a:latin typeface="Comic Sans MS" pitchFamily="66" charset="0"/>
              </a:rPr>
              <a:t> Characterize peak (location, height, area etc.)</a:t>
            </a:r>
          </a:p>
        </p:txBody>
      </p:sp>
    </p:spTree>
    <p:extLst>
      <p:ext uri="{BB962C8B-B14F-4D97-AF65-F5344CB8AC3E}">
        <p14:creationId xmlns:p14="http://schemas.microsoft.com/office/powerpoint/2010/main" val="41818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1E2F1-465B-4B25-AA12-79A4532ED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7799"/>
            <a:ext cx="9144000" cy="3870075"/>
          </a:xfrm>
          <a:prstGeom prst="rect">
            <a:avLst/>
          </a:prstGeom>
        </p:spPr>
      </p:pic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6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74F911-4DDD-44D6-9F96-4E3B41A87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58" y="5136120"/>
            <a:ext cx="3860651" cy="164592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5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81080-22A1-406C-91AE-133C20418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74" y="3605494"/>
            <a:ext cx="3860651" cy="1645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6143F2-AC0B-4799-AF68-B9CA80E1EA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90" y="2069447"/>
            <a:ext cx="3860651" cy="1645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C1E2F1-465B-4B25-AA12-79A4532ED3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5673" y="533400"/>
            <a:ext cx="3888889" cy="1645920"/>
          </a:xfrm>
          <a:prstGeom prst="rect">
            <a:avLst/>
          </a:prstGeom>
        </p:spPr>
      </p:pic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24E85-8249-4EF9-BEB6-8D0A68B3E15D}"/>
              </a:ext>
            </a:extLst>
          </p:cNvPr>
          <p:cNvSpPr txBox="1"/>
          <p:nvPr/>
        </p:nvSpPr>
        <p:spPr>
          <a:xfrm>
            <a:off x="6781800" y="1600200"/>
            <a:ext cx="220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RMSD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 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176FE-CC15-45CE-8A0E-DE48F5DC96DE}"/>
              </a:ext>
            </a:extLst>
          </p:cNvPr>
          <p:cNvSpPr txBox="1"/>
          <p:nvPr/>
        </p:nvSpPr>
        <p:spPr>
          <a:xfrm>
            <a:off x="2286000" y="62371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94F88-D0C4-4543-972E-E7B09FCDE1C3}"/>
              </a:ext>
            </a:extLst>
          </p:cNvPr>
          <p:cNvSpPr txBox="1"/>
          <p:nvPr/>
        </p:nvSpPr>
        <p:spPr>
          <a:xfrm>
            <a:off x="2209800" y="21895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RMSD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BA2890-77CB-4790-B786-542947577BE1}"/>
              </a:ext>
            </a:extLst>
          </p:cNvPr>
          <p:cNvSpPr txBox="1"/>
          <p:nvPr/>
        </p:nvSpPr>
        <p:spPr>
          <a:xfrm>
            <a:off x="2202180" y="374875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RMSD 80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31D145-E846-403D-AB7F-462C493DD372}"/>
              </a:ext>
            </a:extLst>
          </p:cNvPr>
          <p:cNvSpPr txBox="1"/>
          <p:nvPr/>
        </p:nvSpPr>
        <p:spPr>
          <a:xfrm>
            <a:off x="2202180" y="5284799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RMSD 160</a:t>
            </a:r>
          </a:p>
        </p:txBody>
      </p:sp>
    </p:spTree>
    <p:extLst>
      <p:ext uri="{BB962C8B-B14F-4D97-AF65-F5344CB8AC3E}">
        <p14:creationId xmlns:p14="http://schemas.microsoft.com/office/powerpoint/2010/main" val="8153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FEADC-36A8-4BCA-976D-C4499857E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63440"/>
            <a:ext cx="2156908" cy="2194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0D2442-1318-4A51-8C8C-ACBA8949C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2611342"/>
            <a:ext cx="2156908" cy="219456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2" y="0"/>
            <a:ext cx="4256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1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E49124-99D7-4DA8-B794-CB6C55E73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3" y="563439"/>
            <a:ext cx="2156908" cy="2194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50BE8F-CA44-4607-BA22-73BC09F6E2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563439"/>
            <a:ext cx="3888889" cy="1645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21683E-676A-40C4-A777-54DEED4E2B75}"/>
              </a:ext>
            </a:extLst>
          </p:cNvPr>
          <p:cNvSpPr txBox="1"/>
          <p:nvPr/>
        </p:nvSpPr>
        <p:spPr>
          <a:xfrm>
            <a:off x="7162800" y="478220"/>
            <a:ext cx="2209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RMSD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D5E00-EBFE-4BCF-8BF9-B9C86D2B05C3}"/>
              </a:ext>
            </a:extLst>
          </p:cNvPr>
          <p:cNvSpPr txBox="1"/>
          <p:nvPr/>
        </p:nvSpPr>
        <p:spPr>
          <a:xfrm>
            <a:off x="-76200" y="679442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1200" dirty="0">
                <a:latin typeface="Comic Sans MS" pitchFamily="66" charset="0"/>
              </a:rPr>
              <a:t>Original Data</a:t>
            </a:r>
          </a:p>
        </p:txBody>
      </p:sp>
    </p:spTree>
    <p:extLst>
      <p:ext uri="{BB962C8B-B14F-4D97-AF65-F5344CB8AC3E}">
        <p14:creationId xmlns:p14="http://schemas.microsoft.com/office/powerpoint/2010/main" val="717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C05FDC-8228-46D9-A6B1-D03A9DB2B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3" y="4659245"/>
            <a:ext cx="2156908" cy="2194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9B3D83-24BA-4546-BCC8-9289A99CC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88" y="2611342"/>
            <a:ext cx="2156908" cy="219456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1972" y="0"/>
            <a:ext cx="42562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Peak Finding Example 1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50BE8F-CA44-4607-BA22-73BC09F6E2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563439"/>
            <a:ext cx="3888889" cy="1645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C2988-11EB-48E8-A32A-15E4631F6C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59244"/>
            <a:ext cx="2156908" cy="21945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88D6F8-1628-43B8-A92A-AC2E40180519}"/>
              </a:ext>
            </a:extLst>
          </p:cNvPr>
          <p:cNvSpPr txBox="1"/>
          <p:nvPr/>
        </p:nvSpPr>
        <p:spPr>
          <a:xfrm>
            <a:off x="7162800" y="478220"/>
            <a:ext cx="2209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RMSD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Window</a:t>
            </a: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Size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40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80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r>
              <a:rPr lang="en-US" sz="2400" dirty="0">
                <a:latin typeface="Comic Sans MS" pitchFamily="66" charset="0"/>
              </a:rPr>
              <a:t>160</a:t>
            </a: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  <a:p>
            <a:pPr algn="ctr">
              <a:tabLst>
                <a:tab pos="2978150" algn="l"/>
              </a:tabLst>
            </a:pP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52400" y="0"/>
            <a:ext cx="9296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Comic Sans MS" pitchFamily="66" charset="0"/>
              </a:rPr>
              <a:t>Step 1: Find an RMSD threshold to separate peaks from noise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000" t="10174" r="3333" b="2465"/>
          <a:stretch/>
        </p:blipFill>
        <p:spPr>
          <a:xfrm>
            <a:off x="22412" y="713813"/>
            <a:ext cx="9047370" cy="59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 w="31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785</Words>
  <Application>Microsoft Office PowerPoint</Application>
  <PresentationFormat>On-screen Show (4:3)</PresentationFormat>
  <Paragraphs>574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Century Gothic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Fenyo</cp:lastModifiedBy>
  <cp:revision>100</cp:revision>
  <dcterms:created xsi:type="dcterms:W3CDTF">2005-06-29T18:18:27Z</dcterms:created>
  <dcterms:modified xsi:type="dcterms:W3CDTF">2018-09-26T23:48:28Z</dcterms:modified>
</cp:coreProperties>
</file>